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302" r:id="rId4"/>
    <p:sldId id="260" r:id="rId5"/>
    <p:sldId id="263" r:id="rId6"/>
    <p:sldId id="277" r:id="rId7"/>
    <p:sldId id="275" r:id="rId8"/>
    <p:sldId id="276" r:id="rId9"/>
    <p:sldId id="269" r:id="rId10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8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26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70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42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38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4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5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34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34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40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09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97A3-A864-47B9-A8F9-3A0ACCE38B92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BAC1-446E-4E70-819F-1B15048AE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108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png"/><Relationship Id="rId7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-kmfg.com/bk2014/wp-content/uploads/2014/09/Face-Mill.png"/>
          <p:cNvPicPr>
            <a:picLocks noChangeAspect="1" noChangeArrowheads="1"/>
          </p:cNvPicPr>
          <p:nvPr/>
        </p:nvPicPr>
        <p:blipFill>
          <a:blip r:embed="rId2" cstate="print"/>
          <a:srcRect r="17157"/>
          <a:stretch>
            <a:fillRect/>
          </a:stretch>
        </p:blipFill>
        <p:spPr bwMode="auto">
          <a:xfrm>
            <a:off x="138022" y="2037603"/>
            <a:ext cx="2725947" cy="209788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40E32-0682-4DC1-8E0D-F5B0EC3CD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54751"/>
            <a:ext cx="9144000" cy="734434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>
                <a:latin typeface="+mn-lt"/>
              </a:rPr>
              <a:t>Capabilities Overview</a:t>
            </a:r>
            <a:endParaRPr lang="en-US" sz="4800" b="1" i="1" dirty="0">
              <a:latin typeface="+mn-lt"/>
            </a:endParaRPr>
          </a:p>
        </p:txBody>
      </p:sp>
      <p:pic>
        <p:nvPicPr>
          <p:cNvPr id="5" name="Picture 4" descr="\\Server1\Users\david\My Documents\My Pictures\Round.jpg">
            <a:extLst>
              <a:ext uri="{FF2B5EF4-FFF2-40B4-BE49-F238E27FC236}">
                <a16:creationId xmlns:a16="http://schemas.microsoft.com/office/drawing/2014/main" xmlns="" id="{75A8D576-C982-4A43-ABB3-E74F6CD6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578" y="182562"/>
            <a:ext cx="839185" cy="811213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ECE782C-A865-4C18-BCD2-2804265BA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1536" y="580042"/>
            <a:ext cx="6796428" cy="42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xmlns="" id="{B261993A-B552-4A21-B031-AB3C229C2550}"/>
              </a:ext>
            </a:extLst>
          </p:cNvPr>
          <p:cNvSpPr txBox="1">
            <a:spLocks/>
          </p:cNvSpPr>
          <p:nvPr/>
        </p:nvSpPr>
        <p:spPr>
          <a:xfrm>
            <a:off x="3124200" y="212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400" b="1" dirty="0"/>
              <a:t>UNCLASSIFIED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xmlns="" id="{BEE9327F-CE85-4C6B-9719-DBA4109E0ACE}"/>
              </a:ext>
            </a:extLst>
          </p:cNvPr>
          <p:cNvSpPr txBox="1">
            <a:spLocks/>
          </p:cNvSpPr>
          <p:nvPr/>
        </p:nvSpPr>
        <p:spPr>
          <a:xfrm>
            <a:off x="6662468" y="1413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400" b="1" dirty="0"/>
              <a:t>UNCLASSIFIED</a:t>
            </a:r>
          </a:p>
        </p:txBody>
      </p:sp>
      <p:pic>
        <p:nvPicPr>
          <p:cNvPr id="8" name="Picture 7" descr="\\Server1\Users\david\My Documents\My Pictures\Round.jpg">
            <a:extLst>
              <a:ext uri="{FF2B5EF4-FFF2-40B4-BE49-F238E27FC236}">
                <a16:creationId xmlns:a16="http://schemas.microsoft.com/office/drawing/2014/main" xmlns="" id="{75A8D576-C982-4A43-ABB3-E74F6CD6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74" y="162433"/>
            <a:ext cx="839185" cy="811213"/>
          </a:xfrm>
          <a:prstGeom prst="rect">
            <a:avLst/>
          </a:prstGeom>
          <a:noFill/>
        </p:spPr>
      </p:pic>
      <p:pic>
        <p:nvPicPr>
          <p:cNvPr id="9226" name="Picture 10" descr="P-8 Poseidon Closer to Service | Defense Media Network"/>
          <p:cNvPicPr>
            <a:picLocks noChangeAspect="1" noChangeArrowheads="1"/>
          </p:cNvPicPr>
          <p:nvPr/>
        </p:nvPicPr>
        <p:blipFill>
          <a:blip r:embed="rId5" cstate="print"/>
          <a:srcRect r="12007"/>
          <a:stretch>
            <a:fillRect/>
          </a:stretch>
        </p:blipFill>
        <p:spPr bwMode="auto">
          <a:xfrm>
            <a:off x="6236899" y="2027207"/>
            <a:ext cx="2777706" cy="2109213"/>
          </a:xfrm>
          <a:prstGeom prst="rect">
            <a:avLst/>
          </a:prstGeom>
          <a:noFill/>
        </p:spPr>
      </p:pic>
      <p:pic>
        <p:nvPicPr>
          <p:cNvPr id="9224" name="Picture 8" descr="USA - AIM-120 AMRAAM : Air to Air Missiles (AAM)"/>
          <p:cNvPicPr>
            <a:picLocks noChangeAspect="1" noChangeArrowheads="1"/>
          </p:cNvPicPr>
          <p:nvPr/>
        </p:nvPicPr>
        <p:blipFill>
          <a:blip r:embed="rId6" cstate="print"/>
          <a:srcRect l="2049"/>
          <a:stretch>
            <a:fillRect/>
          </a:stretch>
        </p:blipFill>
        <p:spPr bwMode="auto">
          <a:xfrm>
            <a:off x="2988026" y="2042333"/>
            <a:ext cx="3148615" cy="2102714"/>
          </a:xfrm>
          <a:prstGeom prst="rect">
            <a:avLst/>
          </a:prstGeom>
          <a:noFill/>
        </p:spPr>
      </p:pic>
      <p:pic>
        <p:nvPicPr>
          <p:cNvPr id="9232" name="Picture 16" descr="Boeing CEO says he&amp;#39;ll beat SpaceX to Mars; Elon Musk says &amp;#39;Do it&amp;#39; - GeekWi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1940" y="4257214"/>
            <a:ext cx="3777607" cy="2398446"/>
          </a:xfrm>
          <a:prstGeom prst="rect">
            <a:avLst/>
          </a:prstGeom>
          <a:noFill/>
        </p:spPr>
      </p:pic>
      <p:pic>
        <p:nvPicPr>
          <p:cNvPr id="9234" name="Picture 18" descr="The Army Is Testing a Replacement for Air-To-Ground Hellfire Missi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270" y="4246086"/>
            <a:ext cx="3231658" cy="2423744"/>
          </a:xfrm>
          <a:prstGeom prst="rect">
            <a:avLst/>
          </a:prstGeom>
          <a:noFill/>
        </p:spPr>
      </p:pic>
      <p:pic>
        <p:nvPicPr>
          <p:cNvPr id="9236" name="Picture 20" descr="File:F-18C of VX-4 with 8 AIM-120 missiles in 1992.JPEG - Wikimedia Common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1838" y="4257882"/>
            <a:ext cx="1682381" cy="2401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032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7248" cy="71628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latin typeface="+mn-lt"/>
              </a:rPr>
              <a:t>Facilities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</p:spPr>
        <p:txBody>
          <a:bodyPr/>
          <a:lstStyle/>
          <a:p>
            <a:r>
              <a:rPr lang="en-US" sz="1400" b="1" dirty="0"/>
              <a:t>UNCLASSIFIED</a:t>
            </a:r>
          </a:p>
        </p:txBody>
      </p:sp>
      <p:pic>
        <p:nvPicPr>
          <p:cNvPr id="1030" name="Picture 6" descr="facilities-ar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295402"/>
            <a:ext cx="4238835" cy="2482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97630" y="861269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/>
              <a:t> </a:t>
            </a:r>
            <a:r>
              <a:rPr lang="en-US" sz="1600" dirty="0"/>
              <a:t>BK Aerospace was founded by Mr. Bob Kelley in 1967, and is a Woman-Owned Small Business </a:t>
            </a:r>
            <a:r>
              <a:rPr lang="en-US" sz="1600" b="1" dirty="0"/>
              <a:t>headquartered, in Arab, AL</a:t>
            </a:r>
            <a:r>
              <a:rPr lang="en-US" sz="1600" dirty="0"/>
              <a:t>. </a:t>
            </a:r>
          </a:p>
          <a:p>
            <a:pPr>
              <a:buFont typeface="Wingdings" pitchFamily="2" charset="2"/>
              <a:buChar char="q"/>
            </a:pPr>
            <a:endParaRPr lang="en-US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Arab is located just south of Huntsville, AL and is in close proximity to Redstone Arsenal and NASA Marshall Space Flight Center. </a:t>
            </a:r>
          </a:p>
          <a:p>
            <a:pPr>
              <a:buFont typeface="Wingdings" pitchFamily="2" charset="2"/>
              <a:buChar char="q"/>
            </a:pPr>
            <a:endParaRPr lang="en-US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b="1" dirty="0"/>
              <a:t>75,000 square feet </a:t>
            </a:r>
            <a:r>
              <a:rPr lang="en-US" sz="1600" dirty="0"/>
              <a:t>of state of the art, climate controlled, secured facilities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2672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/>
              <a:t> </a:t>
            </a:r>
            <a:r>
              <a:rPr lang="en-US" sz="1600" dirty="0"/>
              <a:t>BK is also currently a tenant at the</a:t>
            </a:r>
            <a:r>
              <a:rPr lang="en-US" sz="1600" b="1" dirty="0"/>
              <a:t> NASA Michoud Assembly Facility (MAF)</a:t>
            </a:r>
            <a:r>
              <a:rPr lang="en-US" sz="1600" dirty="0"/>
              <a:t> in New Orleans, LA. </a:t>
            </a:r>
          </a:p>
          <a:p>
            <a:pPr>
              <a:buFont typeface="Wingdings" pitchFamily="2" charset="2"/>
              <a:buChar char="q"/>
            </a:pPr>
            <a:endParaRPr lang="en-US" sz="16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BK was on-site for 1 year at </a:t>
            </a:r>
            <a:r>
              <a:rPr lang="en-US" sz="1600" b="1" dirty="0"/>
              <a:t>Stennis Space Center, MS.</a:t>
            </a:r>
            <a:r>
              <a:rPr lang="en-US" sz="1600" dirty="0"/>
              <a:t> with a Mobile Machine Shop.</a:t>
            </a:r>
            <a:endParaRPr lang="en-US" sz="1600" b="1" dirty="0"/>
          </a:p>
        </p:txBody>
      </p:sp>
      <p:pic>
        <p:nvPicPr>
          <p:cNvPr id="8" name="Picture 2" descr="\\Server1\Users\david\My Documents\My Pictures\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2" y="152402"/>
            <a:ext cx="839185" cy="811213"/>
          </a:xfrm>
          <a:prstGeom prst="rect">
            <a:avLst/>
          </a:prstGeom>
          <a:noFill/>
        </p:spPr>
      </p:pic>
      <p:sp>
        <p:nvSpPr>
          <p:cNvPr id="9" name="Footer Placeholder 6"/>
          <p:cNvSpPr txBox="1">
            <a:spLocks/>
          </p:cNvSpPr>
          <p:nvPr/>
        </p:nvSpPr>
        <p:spPr>
          <a:xfrm>
            <a:off x="3048000" y="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400" b="1" dirty="0"/>
              <a:t>UNCLASSIFIED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762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i="1" dirty="0"/>
              <a:t> Arab, Alabama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4194"/>
          <a:stretch>
            <a:fillRect/>
          </a:stretch>
        </p:blipFill>
        <p:spPr bwMode="auto">
          <a:xfrm>
            <a:off x="4606506" y="4419600"/>
            <a:ext cx="4127676" cy="199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24400" y="3886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i="1" dirty="0"/>
              <a:t> New Orleans, Louisiana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dirty="0">
                <a:latin typeface="+mn-lt"/>
              </a:rPr>
              <a:t>	BK Mobile Machine Shop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400" b="1" dirty="0"/>
              <a:t>UNCLASSIFIED</a:t>
            </a:r>
          </a:p>
        </p:txBody>
      </p:sp>
      <p:sp>
        <p:nvSpPr>
          <p:cNvPr id="15" name="Footer Placeholder 6"/>
          <p:cNvSpPr txBox="1">
            <a:spLocks/>
          </p:cNvSpPr>
          <p:nvPr/>
        </p:nvSpPr>
        <p:spPr>
          <a:xfrm>
            <a:off x="3200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pic>
        <p:nvPicPr>
          <p:cNvPr id="16" name="Picture 2" descr="\\Server1\Users\david\My Documents\My Pictures\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0"/>
            <a:ext cx="839185" cy="811213"/>
          </a:xfrm>
          <a:prstGeom prst="rect">
            <a:avLst/>
          </a:prstGeom>
          <a:noFill/>
        </p:spPr>
      </p:pic>
      <p:pic>
        <p:nvPicPr>
          <p:cNvPr id="18" name="Picture 17" descr="P221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8200"/>
            <a:ext cx="7340600" cy="55054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4400" y="990600"/>
            <a:ext cx="34916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NASA Stennis Space Center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Tooling &amp; Interface Modifications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Mills &amp; Lathes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MIG &amp; TIG Welding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Climate Controlled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Generator Backup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 24/7  Operation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76200"/>
            <a:ext cx="76200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latin typeface="+mn-lt"/>
              </a:rPr>
              <a:t>Large Scale Machining &amp; Integration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838200"/>
            <a:ext cx="4495800" cy="175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/>
              <a:t>One thing that truly makes BK stand out from its competition is the capability to machine and integrate </a:t>
            </a:r>
            <a:r>
              <a:rPr lang="en-US" sz="1600" b="1" dirty="0"/>
              <a:t>LARGE SCALE ITEMS.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Large </a:t>
            </a:r>
            <a:r>
              <a:rPr lang="en-US" sz="1600"/>
              <a:t>Scale SLS </a:t>
            </a:r>
            <a:r>
              <a:rPr lang="en-US" sz="1600" dirty="0"/>
              <a:t>Panel Fabrication and Bump Forming (Arab -- Michoud) </a:t>
            </a:r>
            <a:endParaRPr lang="en-US" sz="1600" b="1" dirty="0"/>
          </a:p>
        </p:txBody>
      </p:sp>
      <p:pic>
        <p:nvPicPr>
          <p:cNvPr id="16386" name="Picture 2" descr="5-axis-c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114"/>
            <a:ext cx="3733800" cy="2515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0" name="Picture 6" descr="http://www.b-kmfg.com/bk2014/wp-content/uploads/2014/09/image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648200"/>
            <a:ext cx="23368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\\Server1\Users\david\My Documents\My Pictures\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52400"/>
            <a:ext cx="839185" cy="811213"/>
          </a:xfrm>
          <a:prstGeom prst="rect">
            <a:avLst/>
          </a:prstGeom>
          <a:noFill/>
        </p:spPr>
      </p:pic>
      <p:sp>
        <p:nvSpPr>
          <p:cNvPr id="12" name="Footer Placeholder 6"/>
          <p:cNvSpPr txBox="1">
            <a:spLocks/>
          </p:cNvSpPr>
          <p:nvPr/>
        </p:nvSpPr>
        <p:spPr>
          <a:xfrm>
            <a:off x="30480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400" b="1" dirty="0"/>
              <a:t>UNCLASSIFIED</a:t>
            </a:r>
          </a:p>
        </p:txBody>
      </p:sp>
      <p:pic>
        <p:nvPicPr>
          <p:cNvPr id="20482" name="Picture 2" descr="U:\clint\My Documents\BK company info\Marketing and BD\BK Pics\Sump Covers\Sump Cov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057400"/>
            <a:ext cx="1143000" cy="152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77000" y="3733800"/>
            <a:ext cx="137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</a:rPr>
              <a:t>Rough Dimensions: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X Axis (60 feet) 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Y Axis (28 feet)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Z Axis (4.5 feet)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0" y="396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20’ x  51’ Work plate</a:t>
            </a:r>
          </a:p>
        </p:txBody>
      </p:sp>
      <p:pic>
        <p:nvPicPr>
          <p:cNvPr id="1026" name="Picture 2" descr="U:\clint\My Documents\BK company info\Marketing and BD\BK Pics\NEW WEBSITE\IMG_04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86000"/>
            <a:ext cx="2819400" cy="2105848"/>
          </a:xfrm>
          <a:prstGeom prst="rect">
            <a:avLst/>
          </a:prstGeom>
          <a:noFill/>
        </p:spPr>
      </p:pic>
      <p:pic>
        <p:nvPicPr>
          <p:cNvPr id="1027" name="Picture 3" descr="U:\clint\My Documents\BK company info\Marketing and BD\BK Pics\NEW WEBSITE\IMG_05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648200"/>
            <a:ext cx="2590800" cy="1935104"/>
          </a:xfrm>
          <a:prstGeom prst="rect">
            <a:avLst/>
          </a:prstGeom>
          <a:noFill/>
        </p:spPr>
      </p:pic>
      <p:pic>
        <p:nvPicPr>
          <p:cNvPr id="17" name="Picture 16" descr="Capture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343400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971800" y="3962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    NOW Operational:</a:t>
            </a:r>
            <a:r>
              <a:rPr lang="en-US" sz="1100" b="1" dirty="0">
                <a:solidFill>
                  <a:srgbClr val="00B0F0"/>
                </a:solidFill>
              </a:rPr>
              <a:t>   </a:t>
            </a:r>
            <a:r>
              <a:rPr lang="en-US" sz="1400" b="1" dirty="0">
                <a:solidFill>
                  <a:srgbClr val="FF0000"/>
                </a:solidFill>
              </a:rPr>
              <a:t>2</a:t>
            </a:r>
            <a:r>
              <a:rPr lang="en-US" sz="1400" b="1" dirty="0">
                <a:solidFill>
                  <a:srgbClr val="00B0F0"/>
                </a:solidFill>
              </a:rPr>
              <a:t> x 100’x 11’x 5’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i="1" dirty="0"/>
              <a:t>CNC shop equipment – various sizes  </a:t>
            </a:r>
          </a:p>
        </p:txBody>
      </p:sp>
      <p:pic>
        <p:nvPicPr>
          <p:cNvPr id="15361" name="Picture 1" descr="\\Server1\Users\clint\My Documents\BK company info\BK New Website\NEW WEBSITE\DSCF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26416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1066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CNC Milling – 3,4,&amp; 5 axis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1066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CNC Lathe (turning) – 3,4, &amp; 5 axis</a:t>
            </a:r>
          </a:p>
        </p:txBody>
      </p:sp>
      <p:pic>
        <p:nvPicPr>
          <p:cNvPr id="15365" name="Picture 5" descr="wire-e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3058485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324600" y="10668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Wire EDM </a:t>
            </a:r>
          </a:p>
        </p:txBody>
      </p:sp>
      <p:pic>
        <p:nvPicPr>
          <p:cNvPr id="15367" name="Picture 7" descr="File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14800"/>
            <a:ext cx="285750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81000" y="3733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Water jet machining</a:t>
            </a:r>
          </a:p>
        </p:txBody>
      </p:sp>
      <p:pic>
        <p:nvPicPr>
          <p:cNvPr id="15369" name="Picture 9" descr="img_20160924_0742370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3394732" cy="1912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886200" y="39624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 Beam Welder</a:t>
            </a:r>
          </a:p>
        </p:txBody>
      </p:sp>
      <p:pic>
        <p:nvPicPr>
          <p:cNvPr id="1026" name="Picture 2" descr="\\server1\Users\clint\My Documents\BK company info\BK Pics\NEW WEBSITE\DSCF0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447800"/>
            <a:ext cx="26416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086600" y="5029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/>
              <a:t> Sciaky Model VX.3</a:t>
            </a:r>
          </a:p>
          <a:p>
            <a:pPr>
              <a:buFontTx/>
              <a:buChar char="-"/>
            </a:pPr>
            <a:r>
              <a:rPr lang="en-US" dirty="0"/>
              <a:t> Largest in SE USA</a:t>
            </a:r>
          </a:p>
          <a:p>
            <a:pPr>
              <a:buFontTx/>
              <a:buChar char="-"/>
            </a:pPr>
            <a:r>
              <a:rPr lang="en-US" dirty="0"/>
              <a:t> Can be configured  </a:t>
            </a:r>
          </a:p>
          <a:p>
            <a:r>
              <a:rPr lang="en-US" dirty="0"/>
              <a:t>   as a 3-D Printer</a:t>
            </a:r>
          </a:p>
        </p:txBody>
      </p:sp>
      <p:pic>
        <p:nvPicPr>
          <p:cNvPr id="17" name="Picture 2" descr="\\Server1\Users\david\My Documents\My Pictures\machine-axis-configurationtion-252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581400"/>
            <a:ext cx="1219200" cy="1451429"/>
          </a:xfrm>
          <a:prstGeom prst="rect">
            <a:avLst/>
          </a:prstGeom>
          <a:noFill/>
        </p:spPr>
      </p:pic>
      <p:pic>
        <p:nvPicPr>
          <p:cNvPr id="20" name="Picture 2" descr="\\Server1\Users\david\My Documents\My Pictures\Roun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152400"/>
            <a:ext cx="839185" cy="811213"/>
          </a:xfrm>
          <a:prstGeom prst="rect">
            <a:avLst/>
          </a:prstGeom>
          <a:noFill/>
        </p:spPr>
      </p:pic>
      <p:sp>
        <p:nvSpPr>
          <p:cNvPr id="19" name="Footer Placeholder 6"/>
          <p:cNvSpPr txBox="1">
            <a:spLocks/>
          </p:cNvSpPr>
          <p:nvPr/>
        </p:nvSpPr>
        <p:spPr>
          <a:xfrm>
            <a:off x="30480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2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400" b="1" dirty="0"/>
              <a:t>UNCLASSIFIED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685800"/>
          </a:xfrm>
        </p:spPr>
        <p:txBody>
          <a:bodyPr>
            <a:noAutofit/>
          </a:bodyPr>
          <a:lstStyle/>
          <a:p>
            <a:r>
              <a:rPr lang="en-US" sz="3600" b="1" i="1" dirty="0"/>
              <a:t>          </a:t>
            </a:r>
            <a:r>
              <a:rPr lang="en-US" sz="3600" b="1" i="1" dirty="0">
                <a:latin typeface="+mn-lt"/>
              </a:rPr>
              <a:t>Assembly, Paint, &amp; Special Processes</a:t>
            </a:r>
          </a:p>
        </p:txBody>
      </p:sp>
      <p:pic>
        <p:nvPicPr>
          <p:cNvPr id="1026" name="Picture 2" descr="\\Server1\Users\clint\My Documents\BK company info\BK Pics\Bailout doo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429000"/>
            <a:ext cx="1866900" cy="248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\\Server1\Users\clint\My Documents\BK company info\BK Pics\IMG_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92175" y="5108575"/>
            <a:ext cx="1854200" cy="139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18288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52400" y="1066800"/>
            <a:ext cx="5739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/>
              <a:t> BK has assembly facilities in-house, as well as a 12,500 square foot paint/special process facility.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Our in house paint facility has a large humidity controlled</a:t>
            </a:r>
          </a:p>
          <a:p>
            <a:r>
              <a:rPr lang="en-US" sz="1600" dirty="0"/>
              <a:t> paint booth, curing ovens, assembly and storage space.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Special process capability includes shot peen and bead blast.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BK certified welding capability includes TIG and MIG.</a:t>
            </a:r>
          </a:p>
        </p:txBody>
      </p:sp>
      <p:pic>
        <p:nvPicPr>
          <p:cNvPr id="1030" name="Picture 6" descr="\\Server1\Users\clint\My Documents\BK company info\BK Pics\IMG_1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143000"/>
            <a:ext cx="2895600" cy="2176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C:\Users\mteston\AppData\Local\Temp\IMG_57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733800"/>
            <a:ext cx="3505200" cy="2864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\\Server1\Users\david\My Documents\My Pictures\Rou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152400"/>
            <a:ext cx="839185" cy="811213"/>
          </a:xfrm>
          <a:prstGeom prst="rect">
            <a:avLst/>
          </a:prstGeom>
          <a:noFill/>
        </p:spPr>
      </p:pic>
      <p:sp>
        <p:nvSpPr>
          <p:cNvPr id="14" name="Footer Placeholder 6"/>
          <p:cNvSpPr txBox="1">
            <a:spLocks/>
          </p:cNvSpPr>
          <p:nvPr/>
        </p:nvSpPr>
        <p:spPr>
          <a:xfrm>
            <a:off x="30480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400" b="1" dirty="0"/>
              <a:t>UNCLASSIFIED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5791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en-US" b="1" dirty="0"/>
              <a:t>BK performs a wide variety of engineering services in-   house that includes:</a:t>
            </a:r>
            <a:endParaRPr lang="en-US" dirty="0"/>
          </a:p>
          <a:p>
            <a:r>
              <a:rPr lang="en-US" sz="1600" dirty="0"/>
              <a:t>-  Research &amp; development (R&amp;D)</a:t>
            </a:r>
          </a:p>
          <a:p>
            <a:r>
              <a:rPr lang="en-US" sz="1600" dirty="0"/>
              <a:t>-  Testing and test design</a:t>
            </a:r>
          </a:p>
          <a:p>
            <a:pPr>
              <a:buFontTx/>
              <a:buChar char="-"/>
            </a:pPr>
            <a:r>
              <a:rPr lang="en-US" sz="1600" dirty="0"/>
              <a:t>  3D Printing</a:t>
            </a:r>
          </a:p>
          <a:p>
            <a:pPr>
              <a:buFontTx/>
              <a:buChar char="-"/>
            </a:pPr>
            <a:r>
              <a:rPr lang="en-US" sz="1600" dirty="0"/>
              <a:t>  3D modeling</a:t>
            </a:r>
          </a:p>
          <a:p>
            <a:pPr>
              <a:buFontTx/>
              <a:buChar char="-"/>
            </a:pPr>
            <a:r>
              <a:rPr lang="en-US" sz="1600" dirty="0"/>
              <a:t>   Design/Analysis</a:t>
            </a:r>
          </a:p>
          <a:p>
            <a:pPr>
              <a:buFontTx/>
              <a:buChar char="-"/>
            </a:pPr>
            <a:r>
              <a:rPr lang="en-US" sz="1600" dirty="0"/>
              <a:t>   Stress analysis/FEA</a:t>
            </a:r>
          </a:p>
          <a:p>
            <a:pPr>
              <a:buFontTx/>
              <a:buChar char="-"/>
            </a:pPr>
            <a:r>
              <a:rPr lang="en-US" sz="1600" dirty="0"/>
              <a:t>   Reverse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152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Engineering, Testing, and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33400"/>
            <a:ext cx="830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BK has a complete engineering staff consisting of:</a:t>
            </a:r>
          </a:p>
          <a:p>
            <a:r>
              <a:rPr lang="en-US" sz="1600" dirty="0"/>
              <a:t>-  Mechanical  - 2</a:t>
            </a:r>
          </a:p>
          <a:p>
            <a:r>
              <a:rPr lang="en-US" sz="1600" dirty="0"/>
              <a:t>-  Electrical  - 1</a:t>
            </a:r>
          </a:p>
          <a:p>
            <a:r>
              <a:rPr lang="en-US" sz="1600" dirty="0"/>
              <a:t>-  Aerospace  - 1</a:t>
            </a:r>
          </a:p>
          <a:p>
            <a:pPr>
              <a:buFontTx/>
              <a:buChar char="-"/>
            </a:pPr>
            <a:r>
              <a:rPr lang="en-US" sz="1600" dirty="0"/>
              <a:t>  Industrial and Systems  - 1</a:t>
            </a:r>
          </a:p>
          <a:p>
            <a:pPr>
              <a:buFontTx/>
              <a:buChar char="-"/>
            </a:pPr>
            <a:r>
              <a:rPr lang="en-US" sz="1600" dirty="0"/>
              <a:t>  Manufacturing - 1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13314" name="Picture 2" descr="cat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76800"/>
            <a:ext cx="2743200" cy="1709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91200" y="8382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Relevant Software:</a:t>
            </a:r>
          </a:p>
          <a:p>
            <a:r>
              <a:rPr lang="en-US" sz="1600" dirty="0"/>
              <a:t>-  CATIA</a:t>
            </a:r>
          </a:p>
          <a:p>
            <a:r>
              <a:rPr lang="en-US" sz="1600" dirty="0"/>
              <a:t>-  FEMAP</a:t>
            </a:r>
          </a:p>
          <a:p>
            <a:r>
              <a:rPr lang="en-US" sz="1600" dirty="0"/>
              <a:t>-  NX/NASTRAN</a:t>
            </a:r>
          </a:p>
        </p:txBody>
      </p:sp>
      <p:pic>
        <p:nvPicPr>
          <p:cNvPr id="19458" name="Picture 2" descr="Image result for CAT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743981" cy="601695"/>
          </a:xfrm>
          <a:prstGeom prst="rect">
            <a:avLst/>
          </a:prstGeom>
          <a:noFill/>
        </p:spPr>
      </p:pic>
      <p:sp>
        <p:nvSpPr>
          <p:cNvPr id="19462" name="AutoShape 6" descr="Image result for NASTRA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Image result for NASTRA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U:\clint\My Documents\BK company info\BK Pics\Gea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276600"/>
            <a:ext cx="5076091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\\Server1\Users\david\My Documents\My Pictures\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152400"/>
            <a:ext cx="839185" cy="811213"/>
          </a:xfrm>
          <a:prstGeom prst="rect">
            <a:avLst/>
          </a:prstGeom>
          <a:noFill/>
        </p:spPr>
      </p:pic>
      <p:sp>
        <p:nvSpPr>
          <p:cNvPr id="15" name="Footer Placeholder 6"/>
          <p:cNvSpPr txBox="1">
            <a:spLocks/>
          </p:cNvSpPr>
          <p:nvPr/>
        </p:nvSpPr>
        <p:spPr>
          <a:xfrm>
            <a:off x="30480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400" b="1" dirty="0"/>
              <a:t>UNCLASSIFIED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905000"/>
            <a:ext cx="7261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 result for nastr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1676400"/>
            <a:ext cx="685800" cy="348740"/>
          </a:xfrm>
          <a:prstGeom prst="rect">
            <a:avLst/>
          </a:prstGeom>
          <a:noFill/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981200"/>
            <a:ext cx="762000" cy="32723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971800" y="1295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b="1" i="1" dirty="0"/>
              <a:t>President is a Physicist with     Masters Degree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86200" cy="838200"/>
          </a:xfrm>
        </p:spPr>
        <p:txBody>
          <a:bodyPr>
            <a:noAutofit/>
          </a:bodyPr>
          <a:lstStyle/>
          <a:p>
            <a:r>
              <a:rPr lang="en-US" sz="3600" b="1" i="1" dirty="0">
                <a:latin typeface="+mn-lt"/>
              </a:rPr>
              <a:t>     Quality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4953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/>
              <a:t>  </a:t>
            </a:r>
            <a:r>
              <a:rPr lang="en-US" sz="1600" dirty="0"/>
              <a:t>Meeting and/or exceeding customer demand is our top priority at BK.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BK’s quality system is 3</a:t>
            </a:r>
            <a:r>
              <a:rPr lang="en-US" sz="1600" baseline="30000" dirty="0"/>
              <a:t>rd</a:t>
            </a:r>
            <a:r>
              <a:rPr lang="en-US" sz="1600" dirty="0"/>
              <a:t> party registered and certified to </a:t>
            </a:r>
            <a:r>
              <a:rPr lang="en-US" sz="1600" b="1" dirty="0"/>
              <a:t>ISO 9001:2015 and AS9100D:2016 for Design,   Manufacturing, Integration and Testing. 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BK has invested in high-precision, state of the art scanning and measurement equipment.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Inspection is carried out in temperature and FOD controlled areas.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Model Based Definition (MBD) Approved with Boeing and Lockheed Martin.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 IT Security: NIST 800-171r1 Implemented.</a:t>
            </a:r>
          </a:p>
          <a:p>
            <a:pPr lvl="2"/>
            <a:r>
              <a:rPr lang="en-US" sz="1600" dirty="0"/>
              <a:t>      CMMC is in progress.</a:t>
            </a:r>
          </a:p>
          <a:p>
            <a:endParaRPr lang="en-US" sz="1400" dirty="0"/>
          </a:p>
        </p:txBody>
      </p:sp>
      <p:pic>
        <p:nvPicPr>
          <p:cNvPr id="35844" name="Picture 4" descr="qs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19600"/>
            <a:ext cx="1752600" cy="2061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8" name="Picture 8" descr="qs-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435475"/>
            <a:ext cx="1035558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50" name="Picture 10" descr="qs-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35475"/>
            <a:ext cx="1142235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Footer Placeholder 6"/>
          <p:cNvSpPr txBox="1">
            <a:spLocks/>
          </p:cNvSpPr>
          <p:nvPr/>
        </p:nvSpPr>
        <p:spPr>
          <a:xfrm>
            <a:off x="30480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z="1400" b="1" dirty="0"/>
              <a:t>UNCLASSIFIED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343400"/>
            <a:ext cx="1447800" cy="22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FF94EE-44E8-4CFA-A205-CEE5F991FB8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73078"/>
            <a:ext cx="3075753" cy="3833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1E35BE-9AA1-40AB-9B8D-4FC8A2695008}"/>
              </a:ext>
            </a:extLst>
          </p:cNvPr>
          <p:cNvSpPr/>
          <p:nvPr/>
        </p:nvSpPr>
        <p:spPr>
          <a:xfrm>
            <a:off x="4998093" y="494447"/>
            <a:ext cx="3183060" cy="37692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\\Server1\Users\david\My Documents\My Pictures\Round.jpg">
            <a:extLst>
              <a:ext uri="{FF2B5EF4-FFF2-40B4-BE49-F238E27FC236}">
                <a16:creationId xmlns:a16="http://schemas.microsoft.com/office/drawing/2014/main" xmlns="" id="{9178327D-028E-4826-83D0-6124BA28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7207" y="29240"/>
            <a:ext cx="839185" cy="81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~1\mteston\LOCALS~1\Temp\ScreenCl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73" y="700178"/>
            <a:ext cx="3429000" cy="190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848" y="4579421"/>
            <a:ext cx="2913009" cy="195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orpedo laun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3237" y="2596551"/>
            <a:ext cx="3097147" cy="190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77483" y="395378"/>
            <a:ext cx="3214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P8 Poseidon Bailout Door Assembly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324600" y="1447800"/>
            <a:ext cx="2161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AMRAAM CATM-120</a:t>
            </a:r>
          </a:p>
        </p:txBody>
      </p:sp>
      <p:sp>
        <p:nvSpPr>
          <p:cNvPr id="9" name="Rectangle 8"/>
          <p:cNvSpPr/>
          <p:nvPr/>
        </p:nvSpPr>
        <p:spPr>
          <a:xfrm>
            <a:off x="6104626" y="4247072"/>
            <a:ext cx="2904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NASA SLS Tooling and Hardware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01373" y="2291751"/>
            <a:ext cx="1832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MK-54 REXTORP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079631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Tooling for the International</a:t>
            </a:r>
          </a:p>
          <a:p>
            <a:r>
              <a:rPr lang="en-US" sz="1600" b="1" dirty="0"/>
              <a:t>Space Station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267200" y="228600"/>
            <a:ext cx="3657600" cy="914400"/>
          </a:xfrm>
        </p:spPr>
        <p:txBody>
          <a:bodyPr>
            <a:noAutofit/>
          </a:bodyPr>
          <a:lstStyle/>
          <a:p>
            <a:pPr algn="r"/>
            <a:r>
              <a:rPr lang="en-US" sz="3600" b="1" i="1" dirty="0">
                <a:latin typeface="+mn-lt"/>
              </a:rPr>
              <a:t>Some of Our Quality Products</a:t>
            </a:r>
          </a:p>
        </p:txBody>
      </p:sp>
      <p:pic>
        <p:nvPicPr>
          <p:cNvPr id="16" name="Picture 15" descr="Test Pictur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2675" y="1819275"/>
            <a:ext cx="2819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Image result for international space st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4630"/>
            <a:ext cx="2819400" cy="187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\\Server1\Users\david\My Documents\My Pictures\Rou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152400"/>
            <a:ext cx="839185" cy="811213"/>
          </a:xfrm>
          <a:prstGeom prst="rect">
            <a:avLst/>
          </a:prstGeom>
          <a:noFill/>
        </p:spPr>
      </p:pic>
      <p:sp>
        <p:nvSpPr>
          <p:cNvPr id="18" name="Footer Placeholder 6"/>
          <p:cNvSpPr txBox="1">
            <a:spLocks/>
          </p:cNvSpPr>
          <p:nvPr/>
        </p:nvSpPr>
        <p:spPr>
          <a:xfrm>
            <a:off x="30480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UNCLASSIFIED</a:t>
            </a:r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930879" cy="365125"/>
          </a:xfrm>
        </p:spPr>
        <p:txBody>
          <a:bodyPr/>
          <a:lstStyle/>
          <a:p>
            <a:r>
              <a:rPr lang="en-US" sz="1400" b="1" dirty="0"/>
              <a:t>UNCLASSIFIED</a:t>
            </a:r>
          </a:p>
        </p:txBody>
      </p:sp>
      <p:pic>
        <p:nvPicPr>
          <p:cNvPr id="2050" name="Picture 2" descr="Dummy Hellfire missile mistakenly shipped to Cuba - CBS News"/>
          <p:cNvPicPr>
            <a:picLocks noChangeAspect="1" noChangeArrowheads="1"/>
          </p:cNvPicPr>
          <p:nvPr/>
        </p:nvPicPr>
        <p:blipFill>
          <a:blip r:embed="rId8" cstate="print"/>
          <a:srcRect b="16964"/>
          <a:stretch>
            <a:fillRect/>
          </a:stretch>
        </p:blipFill>
        <p:spPr bwMode="auto">
          <a:xfrm>
            <a:off x="2881886" y="5037826"/>
            <a:ext cx="3053088" cy="169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3496573" y="4678392"/>
            <a:ext cx="188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M34 Hellfire Trainer</a:t>
            </a:r>
            <a:endParaRPr lang="en-US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1975</TotalTime>
  <Words>565</Words>
  <Application>Microsoft Office PowerPoint</Application>
  <PresentationFormat>On-screen Show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Capabilities Overview</vt:lpstr>
      <vt:lpstr>Facilities</vt:lpstr>
      <vt:lpstr> BK Mobile Machine Shop</vt:lpstr>
      <vt:lpstr>Large Scale Machining &amp; Integration</vt:lpstr>
      <vt:lpstr>Slide 5</vt:lpstr>
      <vt:lpstr>          Assembly, Paint, &amp; Special Processes</vt:lpstr>
      <vt:lpstr>Slide 7</vt:lpstr>
      <vt:lpstr>     Quality Control</vt:lpstr>
      <vt:lpstr>Some of Our Quality Products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M34 Hellfire Dummy LPRR</dc:title>
  <dc:creator>David Light</dc:creator>
  <cp:lastModifiedBy>clint</cp:lastModifiedBy>
  <cp:revision>109</cp:revision>
  <cp:lastPrinted>2020-10-26T16:46:27Z</cp:lastPrinted>
  <dcterms:created xsi:type="dcterms:W3CDTF">2020-10-05T18:39:12Z</dcterms:created>
  <dcterms:modified xsi:type="dcterms:W3CDTF">2022-10-21T16:32:33Z</dcterms:modified>
</cp:coreProperties>
</file>